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83" r:id="rId7"/>
    <p:sldId id="261" r:id="rId8"/>
    <p:sldId id="262" r:id="rId9"/>
    <p:sldId id="286" r:id="rId10"/>
    <p:sldId id="285" r:id="rId11"/>
    <p:sldId id="284" r:id="rId12"/>
    <p:sldId id="287" r:id="rId13"/>
    <p:sldId id="276" r:id="rId14"/>
    <p:sldId id="288" r:id="rId15"/>
    <p:sldId id="289" r:id="rId16"/>
    <p:sldId id="297" r:id="rId17"/>
    <p:sldId id="298" r:id="rId18"/>
    <p:sldId id="299" r:id="rId19"/>
    <p:sldId id="300" r:id="rId20"/>
    <p:sldId id="290" r:id="rId21"/>
    <p:sldId id="265" r:id="rId22"/>
    <p:sldId id="295" r:id="rId23"/>
    <p:sldId id="292" r:id="rId24"/>
    <p:sldId id="296" r:id="rId25"/>
    <p:sldId id="301" r:id="rId26"/>
    <p:sldId id="267" r:id="rId27"/>
    <p:sldId id="293" r:id="rId28"/>
    <p:sldId id="303" r:id="rId29"/>
    <p:sldId id="302" r:id="rId30"/>
    <p:sldId id="270" r:id="rId31"/>
    <p:sldId id="305" r:id="rId32"/>
    <p:sldId id="304" r:id="rId33"/>
    <p:sldId id="272" r:id="rId34"/>
    <p:sldId id="273" r:id="rId35"/>
    <p:sldId id="308" r:id="rId36"/>
    <p:sldId id="307" r:id="rId37"/>
    <p:sldId id="312" r:id="rId38"/>
    <p:sldId id="309" r:id="rId39"/>
    <p:sldId id="313" r:id="rId40"/>
    <p:sldId id="310" r:id="rId41"/>
    <p:sldId id="30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3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1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1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64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6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2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23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9EE7-18F8-F44E-ADF9-B09AF8EE6730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70206-BFDF-9A42-BC9D-6CC383EED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6.gif"/><Relationship Id="rId4" Type="http://schemas.openxmlformats.org/officeDocument/2006/relationships/video" Target="../media/media6.gif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microsoft.com/office/2007/relationships/media" Target="../media/media5.gif"/><Relationship Id="rId2" Type="http://schemas.openxmlformats.org/officeDocument/2006/relationships/video" Target="../media/media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34" y="624653"/>
            <a:ext cx="7772400" cy="1470025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600" dirty="0" smtClean="0"/>
              <a:t>强化学习</a:t>
            </a:r>
            <a:r>
              <a:rPr lang="zh-CN" altLang="en-US" sz="3600" dirty="0" smtClean="0"/>
              <a:t>第</a:t>
            </a:r>
            <a:r>
              <a:rPr lang="en-US" altLang="zh-CN" sz="3600" dirty="0" smtClean="0"/>
              <a:t>I</a:t>
            </a:r>
            <a:r>
              <a:rPr lang="zh-CN" altLang="en-US" sz="3600" dirty="0" smtClean="0"/>
              <a:t>课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en-US" altLang="zh-CN" sz="3600" dirty="0" smtClean="0"/>
              <a:t>Reinforcement  Learning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997" y="3785467"/>
            <a:ext cx="6400800" cy="1752600"/>
          </a:xfrm>
        </p:spPr>
        <p:txBody>
          <a:bodyPr/>
          <a:lstStyle/>
          <a:p>
            <a:pPr algn="r"/>
            <a:r>
              <a:rPr lang="zh-CN" altLang="en-US" dirty="0" smtClean="0">
                <a:solidFill>
                  <a:schemeClr val="tx1"/>
                </a:solidFill>
              </a:rPr>
              <a:t>七月在线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r"/>
            <a:r>
              <a:rPr lang="zh-CN" altLang="en-US" dirty="0" smtClean="0">
                <a:solidFill>
                  <a:schemeClr val="tx1"/>
                </a:solidFill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</a:rPr>
              <a:t>017-09-23</a:t>
            </a:r>
          </a:p>
          <a:p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39" y="2277239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4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1024" y="1663598"/>
            <a:ext cx="2389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DeepMind</a:t>
            </a:r>
            <a:r>
              <a:rPr lang="en-US" dirty="0"/>
              <a:t> </a:t>
            </a:r>
            <a:r>
              <a:rPr lang="en-US" dirty="0" smtClean="0"/>
              <a:t>AI </a:t>
            </a:r>
            <a:r>
              <a:rPr lang="zh-CN" altLang="en-US" dirty="0" smtClean="0"/>
              <a:t>蹒跚学步</a:t>
            </a:r>
            <a:endParaRPr lang="en-US" dirty="0"/>
          </a:p>
        </p:txBody>
      </p:sp>
      <p:pic>
        <p:nvPicPr>
          <p:cNvPr id="3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8100" y="2371105"/>
            <a:ext cx="3335139" cy="33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6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deepmind_parkou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024" y="2097416"/>
            <a:ext cx="7620000" cy="3835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1024" y="1663598"/>
            <a:ext cx="1876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DeepMind</a:t>
            </a:r>
            <a:r>
              <a:rPr lang="en-US" dirty="0"/>
              <a:t> </a:t>
            </a:r>
            <a:r>
              <a:rPr lang="zh-CN" altLang="en-US" dirty="0" smtClean="0"/>
              <a:t>跑酷</a:t>
            </a:r>
            <a:r>
              <a:rPr lang="en-US" altLang="zh-CN" dirty="0" smtClean="0"/>
              <a:t>AI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4009" y="6425895"/>
            <a:ext cx="595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https://www.youtube.com/watch?v=g59nSURxYgk</a:t>
            </a:r>
          </a:p>
        </p:txBody>
      </p:sp>
    </p:spTree>
    <p:extLst>
      <p:ext uri="{BB962C8B-B14F-4D97-AF65-F5344CB8AC3E}">
        <p14:creationId xmlns:p14="http://schemas.microsoft.com/office/powerpoint/2010/main" val="167369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11024" y="1663598"/>
            <a:ext cx="301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DeepMind Atari Breakthrough</a:t>
            </a:r>
            <a:endParaRPr lang="en-US" dirty="0"/>
          </a:p>
        </p:txBody>
      </p:sp>
      <p:pic>
        <p:nvPicPr>
          <p:cNvPr id="3" name="deepmind_atari_1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423" y="2388866"/>
            <a:ext cx="3206389" cy="3825928"/>
          </a:xfrm>
          <a:prstGeom prst="rect">
            <a:avLst/>
          </a:prstGeom>
        </p:spPr>
      </p:pic>
      <p:pic>
        <p:nvPicPr>
          <p:cNvPr id="4" name="google_deep_mind_ai_system_002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3324" y="2468077"/>
            <a:ext cx="4401427" cy="330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7954" y="1648993"/>
            <a:ext cx="466025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如何建立强化学习数学模型：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Model of uncertainty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altLang="zh-CN" dirty="0"/>
              <a:t>Environment, actions, Agent </a:t>
            </a:r>
            <a:r>
              <a:rPr lang="en-US" altLang="zh-CN" dirty="0" smtClean="0"/>
              <a:t>knowledge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Focus on decision making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Maximize long-term reward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63" y="4234316"/>
            <a:ext cx="6328754" cy="219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7404" y="1551644"/>
            <a:ext cx="7545655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Reward</a:t>
            </a:r>
            <a:r>
              <a:rPr lang="zh-CN" altLang="en-US" b="1" dirty="0" smtClean="0"/>
              <a:t>奖励</a:t>
            </a:r>
            <a:r>
              <a:rPr lang="en-US" altLang="zh-CN" b="1" dirty="0" smtClean="0"/>
              <a:t> R</a:t>
            </a:r>
            <a:r>
              <a:rPr lang="en-US" altLang="zh-CN" b="1" baseline="-25000" dirty="0" smtClean="0"/>
              <a:t>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latin typeface="宋体"/>
                <a:ea typeface="宋体"/>
                <a:cs typeface="宋体"/>
              </a:rPr>
              <a:t>标量函数</a:t>
            </a:r>
            <a:endParaRPr lang="en-US" altLang="zh-CN" dirty="0" smtClean="0">
              <a:latin typeface="宋体"/>
              <a:ea typeface="宋体"/>
              <a:cs typeface="宋体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TW" altLang="en-US" dirty="0" smtClean="0">
                <a:latin typeface="宋体"/>
                <a:ea typeface="宋体"/>
                <a:cs typeface="宋体"/>
              </a:rPr>
              <a:t>奖励假设：</a:t>
            </a:r>
            <a:r>
              <a:rPr lang="zh-TW" altLang="en-US" dirty="0">
                <a:latin typeface="宋体"/>
                <a:ea typeface="宋体"/>
                <a:cs typeface="宋体"/>
              </a:rPr>
              <a:t>所有问题解决的目标都可以被描述成最大化累积奖</a:t>
            </a:r>
            <a:r>
              <a:rPr lang="zh-TW" altLang="en-US" dirty="0" smtClean="0">
                <a:latin typeface="宋体"/>
                <a:ea typeface="宋体"/>
                <a:cs typeface="宋体"/>
              </a:rPr>
              <a:t>励</a:t>
            </a:r>
            <a:endParaRPr lang="en-US" dirty="0" smtClean="0">
              <a:latin typeface="宋体"/>
              <a:ea typeface="宋体"/>
              <a:cs typeface="宋体"/>
            </a:endParaRPr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dirty="0" smtClean="0"/>
              <a:t>History</a:t>
            </a:r>
            <a:r>
              <a:rPr lang="zh-CN" altLang="en-US" b="1" dirty="0" smtClean="0"/>
              <a:t>历史</a:t>
            </a:r>
            <a:r>
              <a:rPr lang="en-US" altLang="zh-CN" b="1" dirty="0" smtClean="0"/>
              <a:t> H</a:t>
            </a:r>
            <a:r>
              <a:rPr lang="en-US" altLang="zh-CN" b="1" baseline="-25000" dirty="0" smtClean="0"/>
              <a:t>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历史是观测、行为、奖励的序列</a:t>
            </a:r>
            <a:r>
              <a:rPr lang="zh-TW" altLang="en-US" dirty="0" smtClean="0">
                <a:latin typeface="宋体"/>
                <a:ea typeface="宋体"/>
                <a:cs typeface="宋体"/>
              </a:rPr>
              <a:t>：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t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smtClean="0"/>
              <a:t>O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R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</a:t>
            </a:r>
            <a:r>
              <a:rPr lang="en-US" altLang="zh-TW" dirty="0"/>
              <a:t>..., </a:t>
            </a:r>
            <a:r>
              <a:rPr lang="en-US" altLang="zh-TW" dirty="0" smtClean="0"/>
              <a:t>O</a:t>
            </a:r>
            <a:r>
              <a:rPr lang="en-US" altLang="zh-TW" baseline="-25000" dirty="0" smtClean="0"/>
              <a:t>t</a:t>
            </a:r>
            <a:r>
              <a:rPr lang="en-US" altLang="zh-TW" baseline="-25000" dirty="0"/>
              <a:t>-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R</a:t>
            </a:r>
            <a:r>
              <a:rPr lang="en-US" altLang="zh-TW" baseline="-25000" dirty="0" smtClean="0"/>
              <a:t>t</a:t>
            </a:r>
            <a:r>
              <a:rPr lang="en-US" altLang="zh-TW" baseline="-25000" dirty="0"/>
              <a:t>-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t</a:t>
            </a:r>
            <a:r>
              <a:rPr lang="en-US" altLang="zh-TW" baseline="-25000" dirty="0"/>
              <a:t>-</a:t>
            </a:r>
            <a:r>
              <a:rPr lang="en-US" altLang="zh-TW" baseline="-25000" dirty="0" smtClean="0"/>
              <a:t>1</a:t>
            </a:r>
            <a:r>
              <a:rPr lang="en-US" altLang="zh-TW" dirty="0" smtClean="0"/>
              <a:t>, O</a:t>
            </a:r>
            <a:r>
              <a:rPr lang="en-US" altLang="zh-TW" baseline="-25000" dirty="0" smtClean="0"/>
              <a:t>t</a:t>
            </a:r>
            <a:r>
              <a:rPr lang="en-US" altLang="zh-TW" dirty="0" smtClean="0"/>
              <a:t>, R</a:t>
            </a:r>
            <a:r>
              <a:rPr lang="en-US" altLang="zh-TW" baseline="-25000" dirty="0" smtClean="0"/>
              <a:t>t</a:t>
            </a:r>
            <a:r>
              <a:rPr lang="en-US" altLang="zh-TW" dirty="0" smtClean="0"/>
              <a:t>, a</a:t>
            </a:r>
            <a:r>
              <a:rPr lang="en-US" altLang="zh-TW" baseline="-25000" dirty="0" smtClean="0"/>
              <a:t>t</a:t>
            </a:r>
            <a:endParaRPr lang="en-US" baseline="-25000" dirty="0"/>
          </a:p>
          <a:p>
            <a:pPr>
              <a:lnSpc>
                <a:spcPct val="150000"/>
              </a:lnSpc>
            </a:pPr>
            <a:endParaRPr lang="en-US" baseline="-25000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State</a:t>
            </a:r>
            <a:r>
              <a:rPr lang="zh-CN" altLang="en-US" b="1" dirty="0" smtClean="0"/>
              <a:t>状态</a:t>
            </a:r>
            <a:r>
              <a:rPr lang="en-US" altLang="zh-CN" b="1" dirty="0" smtClean="0"/>
              <a:t> S</a:t>
            </a:r>
            <a:r>
              <a:rPr lang="en-US" altLang="zh-CN" b="1" baseline="-25000" dirty="0" smtClean="0"/>
              <a:t>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状态是所有决定将来的已有的信息，是关于历</a:t>
            </a:r>
            <a:r>
              <a:rPr lang="zh-TW" altLang="en-US" dirty="0" smtClean="0">
                <a:latin typeface="宋体"/>
                <a:ea typeface="宋体"/>
                <a:cs typeface="宋体"/>
              </a:rPr>
              <a:t>史的函数</a:t>
            </a:r>
            <a:r>
              <a:rPr lang="en-US" altLang="zh-TW" dirty="0" smtClean="0">
                <a:latin typeface="宋体"/>
                <a:ea typeface="宋体"/>
                <a:cs typeface="宋体"/>
              </a:rPr>
              <a:t> 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＝</a:t>
            </a:r>
            <a:r>
              <a:rPr lang="en-US" altLang="zh-CN" b="1" i="1" dirty="0" smtClean="0">
                <a:latin typeface="Apple Chancery"/>
                <a:cs typeface="Apple Chancery"/>
              </a:rPr>
              <a:t>f </a:t>
            </a:r>
            <a:r>
              <a:rPr lang="en-US" altLang="zh-CN" dirty="0" smtClean="0"/>
              <a:t>(H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>
              <a:latin typeface="宋体"/>
              <a:ea typeface="宋体"/>
              <a:cs typeface="宋体"/>
            </a:endParaRPr>
          </a:p>
          <a:p>
            <a:pPr>
              <a:lnSpc>
                <a:spcPct val="150000"/>
              </a:lnSpc>
            </a:pPr>
            <a:r>
              <a:rPr lang="en-US" b="1" dirty="0" smtClean="0"/>
              <a:t>Action</a:t>
            </a:r>
            <a:r>
              <a:rPr lang="zh-CN" altLang="en-US" b="1" dirty="0" smtClean="0"/>
              <a:t>动作</a:t>
            </a:r>
            <a:r>
              <a:rPr lang="en-US" altLang="zh-CN" b="1" dirty="0" smtClean="0"/>
              <a:t> a</a:t>
            </a:r>
            <a:r>
              <a:rPr lang="en-US" altLang="zh-CN" b="1" baseline="-25000" dirty="0" smtClean="0"/>
              <a:t>t</a:t>
            </a:r>
            <a:endParaRPr lang="en-US" altLang="zh-CN" baseline="-25000" dirty="0"/>
          </a:p>
          <a:p>
            <a:pPr>
              <a:lnSpc>
                <a:spcPct val="150000"/>
              </a:lnSpc>
            </a:pPr>
            <a:endParaRPr lang="en-US" dirty="0">
              <a:latin typeface="宋体"/>
              <a:ea typeface="宋体"/>
              <a:cs typeface="宋体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baseline="-25000" dirty="0" smtClean="0"/>
          </a:p>
          <a:p>
            <a:pPr>
              <a:lnSpc>
                <a:spcPct val="150000"/>
              </a:lnSpc>
            </a:pPr>
            <a:endParaRPr lang="en-US" altLang="zh-CN" baseline="-25000" dirty="0" smtClean="0"/>
          </a:p>
          <a:p>
            <a:pPr>
              <a:lnSpc>
                <a:spcPct val="150000"/>
              </a:lnSpc>
            </a:pPr>
            <a:endParaRPr lang="en-US" altLang="zh-CN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420564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6211" y="1695802"/>
            <a:ext cx="71136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Sequential Decision Making</a:t>
            </a:r>
            <a:r>
              <a:rPr lang="zh-CN" altLang="en-US" b="1" dirty="0"/>
              <a:t>序列决策</a:t>
            </a:r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目标：选择一定的行为系列以最大化未来的总体奖励</a:t>
            </a:r>
            <a:endParaRPr lang="en-US" altLang="zh-TW" dirty="0">
              <a:latin typeface="宋体"/>
              <a:ea typeface="宋体"/>
              <a:cs typeface="宋体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这些行为可能是一个长期的序列</a:t>
            </a:r>
            <a:endParaRPr lang="en-US" altLang="zh-TW" dirty="0">
              <a:latin typeface="宋体"/>
              <a:ea typeface="宋体"/>
              <a:cs typeface="宋体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奖励可能而且通常是延迟的</a:t>
            </a:r>
            <a:endParaRPr lang="en-US" altLang="zh-TW" dirty="0">
              <a:latin typeface="宋体"/>
              <a:ea typeface="宋体"/>
              <a:cs typeface="宋体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lang="zh-TW" altLang="en-US" dirty="0">
                <a:latin typeface="宋体"/>
                <a:ea typeface="宋体"/>
                <a:cs typeface="宋体"/>
              </a:rPr>
              <a:t>有时候宁愿牺牲即时（短期）的奖励以获取更多的长期奖励</a:t>
            </a:r>
          </a:p>
          <a:p>
            <a:endParaRPr lang="en-US" altLang="zh-CN" dirty="0"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9974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62" y="2743227"/>
            <a:ext cx="2722954" cy="2820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3450" y="3312443"/>
            <a:ext cx="3554729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Objective</a:t>
            </a:r>
            <a:r>
              <a:rPr lang="zh-CN" altLang="en-US" dirty="0" smtClean="0"/>
              <a:t>：平衡</a:t>
            </a:r>
            <a:r>
              <a:rPr lang="en-US" altLang="zh-CN" dirty="0" smtClean="0"/>
              <a:t>Cart-Pole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State: </a:t>
            </a:r>
            <a:r>
              <a:rPr lang="zh-CN" altLang="en-US" dirty="0" smtClean="0"/>
              <a:t>角度，角速度，位置，速度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Action: </a:t>
            </a:r>
            <a:r>
              <a:rPr lang="zh-CN" altLang="en-US" dirty="0" smtClean="0"/>
              <a:t>作用在</a:t>
            </a:r>
            <a:r>
              <a:rPr lang="en-US" altLang="zh-CN" dirty="0" smtClean="0"/>
              <a:t>cart</a:t>
            </a:r>
            <a:r>
              <a:rPr lang="zh-CN" altLang="en-US" dirty="0" smtClean="0"/>
              <a:t>上</a:t>
            </a:r>
            <a:r>
              <a:rPr lang="en-US" altLang="zh-CN" dirty="0" smtClean="0"/>
              <a:t>F</a:t>
            </a:r>
            <a:r>
              <a:rPr lang="zh-CN" altLang="en-US" dirty="0" smtClean="0"/>
              <a:t>的大小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Reward: </a:t>
            </a:r>
            <a:r>
              <a:rPr lang="zh-CN" altLang="zh-CN" dirty="0" smtClean="0"/>
              <a:t>＋</a:t>
            </a:r>
            <a:r>
              <a:rPr lang="en-US" altLang="zh-CN" dirty="0" smtClean="0"/>
              <a:t>1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pole</a:t>
            </a:r>
            <a:r>
              <a:rPr lang="zh-CN" altLang="en-US" dirty="0" smtClean="0"/>
              <a:t>垂直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162" y="1739098"/>
            <a:ext cx="1902722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Cart</a:t>
            </a:r>
            <a:r>
              <a:rPr lang="en-US" altLang="zh-CN" dirty="0"/>
              <a:t>-</a:t>
            </a:r>
            <a:r>
              <a:rPr lang="en-US" altLang="zh-CN" dirty="0" smtClean="0"/>
              <a:t>Pole Problem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205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10421" y="2921699"/>
            <a:ext cx="3210622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Objective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robot</a:t>
            </a:r>
            <a:r>
              <a:rPr lang="zh-CN" altLang="en-US" dirty="0" smtClean="0"/>
              <a:t>直立行走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State: </a:t>
            </a:r>
            <a:r>
              <a:rPr lang="zh-CN" altLang="en-US" dirty="0" smtClean="0"/>
              <a:t>关节的角度与位置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Action: </a:t>
            </a:r>
            <a:r>
              <a:rPr lang="zh-CN" altLang="en-US" dirty="0" smtClean="0"/>
              <a:t>作用在关节上的力矩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Reward: </a:t>
            </a:r>
            <a:r>
              <a:rPr lang="zh-CN" altLang="zh-CN" dirty="0" smtClean="0"/>
              <a:t>＋</a:t>
            </a:r>
            <a:r>
              <a:rPr lang="en-US" altLang="zh-CN" dirty="0" smtClean="0"/>
              <a:t>1</a:t>
            </a:r>
            <a:r>
              <a:rPr lang="zh-CN" altLang="en-US" dirty="0" smtClean="0"/>
              <a:t>如果水平向前移动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162" y="1739098"/>
            <a:ext cx="1920079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Robot Locomotion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2" y="2827966"/>
            <a:ext cx="4424027" cy="20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6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53080" y="4200497"/>
            <a:ext cx="3210622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Objective</a:t>
            </a:r>
            <a:r>
              <a:rPr lang="zh-CN" altLang="en-US" dirty="0" smtClean="0"/>
              <a:t>：游戏得到高分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State: </a:t>
            </a:r>
            <a:r>
              <a:rPr lang="zh-CN" altLang="en-US" dirty="0" smtClean="0"/>
              <a:t>游戏每时刻的输入画面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Action: </a:t>
            </a:r>
            <a:r>
              <a:rPr lang="zh-CN" altLang="en-US" dirty="0" smtClean="0"/>
              <a:t>游戏控制键：上下左右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Reward: </a:t>
            </a:r>
            <a:r>
              <a:rPr lang="zh-CN" altLang="en-US" dirty="0" smtClean="0"/>
              <a:t>实时的游戏得分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162" y="1739098"/>
            <a:ext cx="1338828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Atari Games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917"/>
            <a:ext cx="9144000" cy="13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57855" y="3188116"/>
            <a:ext cx="3382507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Objective</a:t>
            </a:r>
            <a:r>
              <a:rPr lang="zh-CN" altLang="en-US" dirty="0" smtClean="0"/>
              <a:t>：战胜对手，赢得棋局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State: </a:t>
            </a:r>
            <a:r>
              <a:rPr lang="zh-CN" altLang="en-US" dirty="0" smtClean="0"/>
              <a:t>每颗棋子的位置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Action: </a:t>
            </a:r>
            <a:r>
              <a:rPr lang="zh-CN" altLang="en-US" dirty="0" smtClean="0"/>
              <a:t>下一个棋子的位置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Reward: </a:t>
            </a:r>
            <a:r>
              <a:rPr lang="zh-CN" altLang="zh-CN" dirty="0" smtClean="0"/>
              <a:t>＋</a:t>
            </a:r>
            <a:r>
              <a:rPr lang="en-US" altLang="zh-CN" dirty="0" smtClean="0"/>
              <a:t>1</a:t>
            </a:r>
            <a:r>
              <a:rPr lang="zh-CN" altLang="en-US" dirty="0" smtClean="0"/>
              <a:t>最终赢棋，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输棋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162" y="1739098"/>
            <a:ext cx="452017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Go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64" y="2633983"/>
            <a:ext cx="2878295" cy="28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7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600" dirty="0" smtClean="0"/>
              <a:t>Outline</a:t>
            </a:r>
            <a:endParaRPr lang="en-US" sz="3600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01" y="1664138"/>
            <a:ext cx="6393792" cy="29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强化学习简介与应用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强化学习数学模型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强化学习算法综述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MDP </a:t>
            </a:r>
            <a:r>
              <a:rPr lang="en-US" altLang="zh-CN" dirty="0" smtClean="0"/>
              <a:t>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3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5571" y="1604579"/>
            <a:ext cx="6083717" cy="2423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Markov Property:</a:t>
            </a:r>
          </a:p>
          <a:p>
            <a:endParaRPr lang="en-US" altLang="zh-CN" dirty="0"/>
          </a:p>
          <a:p>
            <a:r>
              <a:rPr lang="en-US" altLang="zh-CN" dirty="0" smtClean="0"/>
              <a:t>A state </a:t>
            </a:r>
            <a:r>
              <a:rPr lang="en-US" altLang="zh-CN" dirty="0"/>
              <a:t>S</a:t>
            </a:r>
            <a:r>
              <a:rPr lang="en-US" altLang="zh-CN" baseline="-25000" dirty="0"/>
              <a:t>t</a:t>
            </a:r>
            <a:r>
              <a:rPr lang="en-US" altLang="zh-CN" dirty="0"/>
              <a:t> </a:t>
            </a:r>
            <a:r>
              <a:rPr lang="en-US" altLang="zh-CN" dirty="0" smtClean="0"/>
              <a:t>is Markov iff :   </a:t>
            </a:r>
            <a:r>
              <a:rPr lang="en-US" altLang="zh-CN" dirty="0" smtClean="0">
                <a:solidFill>
                  <a:srgbClr val="FF0000"/>
                </a:solidFill>
              </a:rPr>
              <a:t>P(S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t+1 </a:t>
            </a:r>
            <a:r>
              <a:rPr lang="en-US" altLang="zh-CN" dirty="0" smtClean="0">
                <a:solidFill>
                  <a:srgbClr val="FF0000"/>
                </a:solidFill>
              </a:rPr>
              <a:t>| S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t</a:t>
            </a:r>
            <a:r>
              <a:rPr lang="en-US" altLang="zh-TW" dirty="0" smtClean="0">
                <a:solidFill>
                  <a:srgbClr val="FF0000"/>
                </a:solidFill>
              </a:rPr>
              <a:t>, S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t</a:t>
            </a:r>
            <a:r>
              <a:rPr lang="en-US" altLang="zh-TW" baseline="-25000" dirty="0">
                <a:solidFill>
                  <a:srgbClr val="FF0000"/>
                </a:solidFill>
              </a:rPr>
              <a:t>-1</a:t>
            </a:r>
            <a:r>
              <a:rPr lang="en-US" altLang="zh-TW" dirty="0" smtClean="0">
                <a:solidFill>
                  <a:srgbClr val="FF0000"/>
                </a:solidFill>
              </a:rPr>
              <a:t>,.</a:t>
            </a:r>
            <a:r>
              <a:rPr lang="en-US" altLang="zh-TW" dirty="0">
                <a:solidFill>
                  <a:srgbClr val="FF0000"/>
                </a:solidFill>
              </a:rPr>
              <a:t>..</a:t>
            </a:r>
            <a:r>
              <a:rPr lang="en-US" altLang="zh-TW" dirty="0" smtClean="0">
                <a:solidFill>
                  <a:srgbClr val="FF0000"/>
                </a:solidFill>
              </a:rPr>
              <a:t>,S</a:t>
            </a:r>
            <a:r>
              <a:rPr lang="en-US" altLang="zh-TW" baseline="-25000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>
                <a:solidFill>
                  <a:srgbClr val="FF0000"/>
                </a:solidFill>
              </a:rPr>
              <a:t>) = </a:t>
            </a:r>
            <a:r>
              <a:rPr lang="en-US" altLang="zh-CN" dirty="0">
                <a:solidFill>
                  <a:srgbClr val="FF0000"/>
                </a:solidFill>
              </a:rPr>
              <a:t>P(S</a:t>
            </a:r>
            <a:r>
              <a:rPr lang="en-US" altLang="zh-CN" baseline="-25000" dirty="0">
                <a:solidFill>
                  <a:srgbClr val="FF0000"/>
                </a:solidFill>
              </a:rPr>
              <a:t>t+1 </a:t>
            </a:r>
            <a:r>
              <a:rPr lang="en-US" altLang="zh-CN" dirty="0">
                <a:solidFill>
                  <a:srgbClr val="FF0000"/>
                </a:solidFill>
              </a:rPr>
              <a:t>| </a:t>
            </a:r>
            <a:r>
              <a:rPr lang="en-US" altLang="zh-CN" dirty="0" smtClean="0">
                <a:solidFill>
                  <a:srgbClr val="FF0000"/>
                </a:solidFill>
              </a:rPr>
              <a:t>S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t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The state captures all relevant information from the </a:t>
            </a:r>
            <a:r>
              <a:rPr lang="en-US" dirty="0" smtClean="0"/>
              <a:t>history.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Once </a:t>
            </a:r>
            <a:r>
              <a:rPr lang="en-US" dirty="0"/>
              <a:t>the state is known, the history may be thrown </a:t>
            </a:r>
            <a:r>
              <a:rPr lang="en-US" dirty="0" smtClean="0"/>
              <a:t>away.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Transition Matrix:  </a:t>
            </a:r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ss’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= </a:t>
            </a:r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(S</a:t>
            </a:r>
            <a:r>
              <a:rPr lang="en-US" altLang="zh-CN" baseline="-25000" dirty="0">
                <a:solidFill>
                  <a:srgbClr val="FF0000"/>
                </a:solidFill>
              </a:rPr>
              <a:t>t+1  </a:t>
            </a:r>
            <a:r>
              <a:rPr lang="en-US" altLang="zh-CN" dirty="0">
                <a:solidFill>
                  <a:srgbClr val="FF0000"/>
                </a:solidFill>
              </a:rPr>
              <a:t>=s’ | S</a:t>
            </a:r>
            <a:r>
              <a:rPr lang="en-US" altLang="zh-CN" baseline="-25000" dirty="0">
                <a:solidFill>
                  <a:srgbClr val="FF0000"/>
                </a:solidFill>
              </a:rPr>
              <a:t>t</a:t>
            </a:r>
            <a:r>
              <a:rPr lang="en-US" altLang="zh-TW" dirty="0">
                <a:solidFill>
                  <a:srgbClr val="FF0000"/>
                </a:solidFill>
              </a:rPr>
              <a:t> = s) 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(finite state).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285" y="4676460"/>
            <a:ext cx="4826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choose state to obtain a Markov Process?</a:t>
            </a:r>
          </a:p>
          <a:p>
            <a:endParaRPr lang="en-US" dirty="0"/>
          </a:p>
          <a:p>
            <a:r>
              <a:rPr lang="en-US" dirty="0" smtClean="0"/>
              <a:t>Example: Helicopter (</a:t>
            </a:r>
            <a:r>
              <a:rPr lang="zh-CN" altLang="en-US" dirty="0" smtClean="0"/>
              <a:t>位置，速度，角速度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State </a:t>
            </a:r>
            <a:r>
              <a:rPr lang="zh-CN" altLang="en-US" dirty="0" smtClean="0"/>
              <a:t>选择不正确：</a:t>
            </a:r>
            <a:r>
              <a:rPr lang="en-US" altLang="zh-CN" dirty="0" smtClean="0"/>
              <a:t>memory effect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6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5571" y="1782199"/>
            <a:ext cx="34186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Markov Process</a:t>
            </a:r>
            <a:r>
              <a:rPr lang="zh-CN" altLang="en-US" dirty="0" smtClean="0"/>
              <a:t>马尔科夫过程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随机过程</a:t>
            </a:r>
            <a:r>
              <a:rPr lang="en-US" altLang="zh-CN" dirty="0" smtClean="0">
                <a:solidFill>
                  <a:srgbClr val="000000"/>
                </a:solidFill>
              </a:rPr>
              <a:t>S</a:t>
            </a:r>
            <a:r>
              <a:rPr lang="en-US" altLang="zh-CN" baseline="-25000" dirty="0" smtClean="0">
                <a:solidFill>
                  <a:srgbClr val="000000"/>
                </a:solidFill>
              </a:rPr>
              <a:t>1</a:t>
            </a:r>
            <a:r>
              <a:rPr lang="en-US" altLang="zh-TW" dirty="0" smtClean="0">
                <a:solidFill>
                  <a:srgbClr val="000000"/>
                </a:solidFill>
              </a:rPr>
              <a:t>, S</a:t>
            </a:r>
            <a:r>
              <a:rPr lang="en-US" altLang="zh-TW" baseline="-25000" dirty="0">
                <a:solidFill>
                  <a:srgbClr val="000000"/>
                </a:solidFill>
              </a:rPr>
              <a:t>2</a:t>
            </a:r>
            <a:r>
              <a:rPr lang="en-US" altLang="zh-TW" dirty="0" smtClean="0">
                <a:solidFill>
                  <a:srgbClr val="000000"/>
                </a:solidFill>
              </a:rPr>
              <a:t>,…</a:t>
            </a:r>
            <a:r>
              <a:rPr lang="zh-CN" altLang="en-US" dirty="0" smtClean="0">
                <a:solidFill>
                  <a:srgbClr val="000000"/>
                </a:solidFill>
              </a:rPr>
              <a:t>满足马尔科夫性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2" y="2940406"/>
            <a:ext cx="6701752" cy="15169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9908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32" y="1632573"/>
            <a:ext cx="3504244" cy="2904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5" y="4750404"/>
            <a:ext cx="4953394" cy="1950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183" y="2999357"/>
            <a:ext cx="2923335" cy="14258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15400" y="2533891"/>
            <a:ext cx="209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Sample Trajectories: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329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5571" y="1597533"/>
            <a:ext cx="505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Markov Decision Process (MDP)</a:t>
            </a:r>
            <a:r>
              <a:rPr lang="zh-CN" altLang="en-US" dirty="0" smtClean="0"/>
              <a:t>马尔科夫决策过程</a:t>
            </a:r>
            <a:r>
              <a:rPr lang="en-US" altLang="zh-CN" dirty="0" smtClean="0"/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9" y="2112189"/>
            <a:ext cx="6692871" cy="25478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77396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499" y="5035269"/>
            <a:ext cx="4160113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MDP</a:t>
            </a:r>
            <a:r>
              <a:rPr lang="zh-CN" altLang="en-US" dirty="0" smtClean="0"/>
              <a:t>是绝大多数的</a:t>
            </a:r>
            <a:r>
              <a:rPr lang="en-US" altLang="zh-CN" dirty="0" smtClean="0"/>
              <a:t>RL</a:t>
            </a:r>
            <a:r>
              <a:rPr lang="zh-CN" altLang="en-US" dirty="0" smtClean="0"/>
              <a:t>问题的数学表示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马尔科夫性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环境：</a:t>
            </a:r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a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ss’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 &amp;  </a:t>
            </a:r>
            <a:r>
              <a:rPr lang="en-US" altLang="zh-CN" dirty="0" smtClean="0">
                <a:solidFill>
                  <a:srgbClr val="FF0000"/>
                </a:solidFill>
              </a:rPr>
              <a:t>R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a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5571" y="1739622"/>
            <a:ext cx="507576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Markov Decision Process (MDP)</a:t>
            </a:r>
            <a:r>
              <a:rPr lang="zh-CN" altLang="en-US" dirty="0" smtClean="0"/>
              <a:t>马尔科夫决策过程</a:t>
            </a:r>
            <a:r>
              <a:rPr lang="en-US" altLang="zh-CN" dirty="0" smtClean="0"/>
              <a:t>:</a:t>
            </a:r>
          </a:p>
          <a:p>
            <a:endParaRPr lang="en-US" altLang="zh-CN" dirty="0"/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t=0, </a:t>
            </a:r>
            <a:r>
              <a:rPr lang="zh-CN" altLang="en-US" dirty="0" smtClean="0"/>
              <a:t>初始状态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 ~ P(s</a:t>
            </a:r>
            <a:r>
              <a:rPr lang="en-US" altLang="zh-CN" baseline="-25000" dirty="0" smtClean="0"/>
              <a:t>0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－</a:t>
            </a:r>
            <a:r>
              <a:rPr lang="en-US" altLang="zh-CN" dirty="0" smtClean="0"/>
              <a:t> while Not done: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－</a:t>
            </a:r>
            <a:r>
              <a:rPr lang="en-US" altLang="zh-CN" dirty="0" smtClean="0"/>
              <a:t> AI</a:t>
            </a:r>
            <a:r>
              <a:rPr lang="zh-CN" altLang="en-US" dirty="0" smtClean="0"/>
              <a:t>根据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t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action a</a:t>
            </a:r>
            <a:r>
              <a:rPr lang="en-US" altLang="zh-CN" baseline="-25000" dirty="0" smtClean="0"/>
              <a:t>t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－</a:t>
            </a:r>
            <a:r>
              <a:rPr lang="en-US" altLang="zh-CN" dirty="0" smtClean="0"/>
              <a:t> </a:t>
            </a:r>
            <a:r>
              <a:rPr lang="zh-CN" altLang="en-US" dirty="0" smtClean="0"/>
              <a:t>环境给出</a:t>
            </a:r>
            <a:r>
              <a:rPr lang="en-US" altLang="zh-CN" dirty="0" smtClean="0"/>
              <a:t>reward r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~ R(</a:t>
            </a:r>
            <a:r>
              <a:rPr lang="en-US" altLang="zh-CN" dirty="0"/>
              <a:t>.|s</a:t>
            </a:r>
            <a:r>
              <a:rPr lang="en-US" altLang="zh-CN" baseline="-25000" dirty="0"/>
              <a:t>t</a:t>
            </a:r>
            <a:r>
              <a:rPr lang="en-US" altLang="zh-CN" dirty="0"/>
              <a:t>, a</a:t>
            </a:r>
            <a:r>
              <a:rPr lang="en-US" altLang="zh-CN" baseline="-25000" dirty="0"/>
              <a:t>t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－</a:t>
            </a:r>
            <a:r>
              <a:rPr lang="en-US" altLang="zh-CN" dirty="0" smtClean="0"/>
              <a:t> </a:t>
            </a:r>
            <a:r>
              <a:rPr lang="zh-CN" altLang="en-US" dirty="0" smtClean="0"/>
              <a:t>环境给出下一时刻状态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t+1 </a:t>
            </a:r>
            <a:r>
              <a:rPr lang="en-US" altLang="zh-CN" dirty="0" smtClean="0"/>
              <a:t>~ P(.|s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, a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	</a:t>
            </a:r>
            <a:r>
              <a:rPr lang="zh-CN" altLang="en-US" dirty="0" smtClean="0"/>
              <a:t>－</a:t>
            </a:r>
            <a:r>
              <a:rPr lang="en-US" altLang="zh-CN" dirty="0" smtClean="0"/>
              <a:t> AI </a:t>
            </a:r>
            <a:r>
              <a:rPr lang="zh-CN" altLang="en-US" dirty="0" smtClean="0"/>
              <a:t>接收</a:t>
            </a:r>
            <a:r>
              <a:rPr lang="en-US" altLang="zh-CN" dirty="0" smtClean="0"/>
              <a:t>r</a:t>
            </a:r>
            <a:r>
              <a:rPr lang="en-US" altLang="zh-CN" baseline="-25000" dirty="0" smtClean="0"/>
              <a:t>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t+1</a:t>
            </a:r>
          </a:p>
        </p:txBody>
      </p:sp>
    </p:spTree>
    <p:extLst>
      <p:ext uri="{BB962C8B-B14F-4D97-AF65-F5344CB8AC3E}">
        <p14:creationId xmlns:p14="http://schemas.microsoft.com/office/powerpoint/2010/main" val="70571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62" y="3646396"/>
            <a:ext cx="4176179" cy="8153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7773" y="1569920"/>
            <a:ext cx="4968027" cy="40626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Policy</a:t>
            </a:r>
            <a:r>
              <a:rPr lang="zh-CN" altLang="en-US" b="1" dirty="0" smtClean="0"/>
              <a:t>策略</a:t>
            </a:r>
            <a:r>
              <a:rPr lang="en-US" altLang="zh-CN" b="1" dirty="0" smtClean="0"/>
              <a:t>π </a:t>
            </a:r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Deterministic Policy  π :  S --&gt; A 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Stochastic Policy  π(a | s) = P[A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= a | S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= s]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r>
              <a:rPr lang="zh-CN" altLang="en-US" b="1" dirty="0" smtClean="0">
                <a:latin typeface="宋体"/>
                <a:ea typeface="宋体"/>
                <a:cs typeface="宋体"/>
              </a:rPr>
              <a:t>累计回报</a:t>
            </a:r>
            <a:r>
              <a:rPr lang="en-US" altLang="zh-CN" b="1" dirty="0" smtClean="0">
                <a:latin typeface="宋体"/>
                <a:ea typeface="宋体"/>
                <a:cs typeface="宋体"/>
              </a:rPr>
              <a:t>G</a:t>
            </a:r>
            <a:r>
              <a:rPr lang="en-US" altLang="zh-CN" b="1" baseline="-25000" dirty="0" smtClean="0">
                <a:latin typeface="宋体"/>
                <a:ea typeface="宋体"/>
                <a:cs typeface="宋体"/>
              </a:rPr>
              <a:t>t</a:t>
            </a:r>
            <a:r>
              <a:rPr lang="en-US" altLang="zh-CN" b="1" dirty="0" smtClean="0">
                <a:latin typeface="宋体"/>
                <a:cs typeface="宋体"/>
              </a:rPr>
              <a:t>:(</a:t>
            </a:r>
            <a:r>
              <a:rPr lang="en-US" altLang="zh-CN" b="1" dirty="0" smtClean="0">
                <a:solidFill>
                  <a:srgbClr val="FF0000"/>
                </a:solidFill>
                <a:latin typeface="宋体"/>
                <a:cs typeface="宋体"/>
              </a:rPr>
              <a:t>why </a:t>
            </a:r>
            <a:r>
              <a:rPr lang="en-US" altLang="zh-CN" b="1" dirty="0">
                <a:solidFill>
                  <a:srgbClr val="FF0000"/>
                </a:solidFill>
                <a:latin typeface="宋体"/>
                <a:cs typeface="宋体"/>
              </a:rPr>
              <a:t>discount?</a:t>
            </a:r>
            <a:r>
              <a:rPr lang="en-US" altLang="zh-CN" b="1" dirty="0">
                <a:latin typeface="宋体"/>
                <a:cs typeface="宋体"/>
              </a:rPr>
              <a:t>)</a:t>
            </a:r>
            <a:endParaRPr lang="en-US" altLang="zh-CN" b="1" baseline="-25000" dirty="0" smtClean="0">
              <a:latin typeface="宋体"/>
              <a:ea typeface="宋体"/>
              <a:cs typeface="宋体"/>
            </a:endParaRPr>
          </a:p>
          <a:p>
            <a:endParaRPr lang="en-US" b="1" baseline="-25000" dirty="0">
              <a:latin typeface="宋体"/>
              <a:ea typeface="宋体"/>
              <a:cs typeface="宋体"/>
            </a:endParaRPr>
          </a:p>
          <a:p>
            <a:endParaRPr lang="en-US" b="1" baseline="-25000" dirty="0">
              <a:latin typeface="宋体"/>
              <a:ea typeface="宋体"/>
              <a:cs typeface="宋体"/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b="1" dirty="0" smtClean="0"/>
              <a:t>RL Objective: </a:t>
            </a:r>
            <a:r>
              <a:rPr lang="zh-CN" altLang="en-US" dirty="0" smtClean="0"/>
              <a:t>找出最优策略</a:t>
            </a:r>
            <a:r>
              <a:rPr lang="en-US" altLang="zh-CN" dirty="0" smtClean="0"/>
              <a:t>π*</a:t>
            </a:r>
            <a:r>
              <a:rPr lang="zh-CN" altLang="en-US" dirty="0" smtClean="0"/>
              <a:t>使得累计回报最大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73" y="5098933"/>
            <a:ext cx="8451310" cy="119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81095" y="1641506"/>
            <a:ext cx="7263527" cy="4778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State-Value Function</a:t>
            </a:r>
            <a:r>
              <a:rPr lang="zh-CN" altLang="en-US" b="1" dirty="0" smtClean="0"/>
              <a:t>价值函数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评价基于策略</a:t>
            </a:r>
            <a:r>
              <a:rPr lang="en-US" altLang="zh-CN" dirty="0" smtClean="0"/>
              <a:t>π</a:t>
            </a:r>
            <a:r>
              <a:rPr lang="zh-CN" altLang="en-US" dirty="0" smtClean="0"/>
              <a:t>下状态的好坏（长期价值）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表示从状态</a:t>
            </a:r>
            <a:r>
              <a:rPr lang="en-US" altLang="zh-CN" dirty="0" smtClean="0"/>
              <a:t>s</a:t>
            </a:r>
            <a:r>
              <a:rPr lang="zh-CN" altLang="en-US" dirty="0" smtClean="0"/>
              <a:t>开始，遵循</a:t>
            </a:r>
            <a:r>
              <a:rPr lang="zh-CN" altLang="en-US" dirty="0"/>
              <a:t>策略</a:t>
            </a:r>
            <a:r>
              <a:rPr lang="en-US" altLang="zh-CN" dirty="0" smtClean="0"/>
              <a:t>π</a:t>
            </a:r>
            <a:r>
              <a:rPr lang="zh-CN" altLang="en-US" dirty="0" smtClean="0"/>
              <a:t>能得到的收获的期望值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V</a:t>
            </a:r>
            <a:r>
              <a:rPr lang="en-US" altLang="zh-CN" baseline="-25000" dirty="0" smtClean="0"/>
              <a:t>π</a:t>
            </a:r>
            <a:r>
              <a:rPr lang="en-US" altLang="zh-CN" dirty="0" smtClean="0"/>
              <a:t>(s) = E</a:t>
            </a:r>
            <a:r>
              <a:rPr lang="en-US" altLang="zh-CN" baseline="-25000" dirty="0"/>
              <a:t>π </a:t>
            </a:r>
            <a:r>
              <a:rPr lang="en-US" altLang="zh-CN" dirty="0" smtClean="0"/>
              <a:t>[G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| S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= s]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 smtClean="0"/>
              <a:t>State-action Value Function </a:t>
            </a:r>
            <a:r>
              <a:rPr lang="zh-CN" altLang="en-US" b="1" dirty="0" smtClean="0"/>
              <a:t>动作价值函数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评价基于策略</a:t>
            </a:r>
            <a:r>
              <a:rPr lang="en-US" altLang="zh-CN" dirty="0" smtClean="0"/>
              <a:t>π</a:t>
            </a:r>
            <a:r>
              <a:rPr lang="zh-CN" altLang="en-US" dirty="0" smtClean="0"/>
              <a:t>，在状态</a:t>
            </a:r>
            <a:r>
              <a:rPr lang="en-US" altLang="zh-CN" dirty="0" smtClean="0"/>
              <a:t>s</a:t>
            </a:r>
            <a:r>
              <a:rPr lang="zh-CN" altLang="en-US" dirty="0" smtClean="0"/>
              <a:t>下执行动作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的好坏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表示在状态</a:t>
            </a:r>
            <a:r>
              <a:rPr lang="en-US" altLang="zh-CN" dirty="0" smtClean="0"/>
              <a:t>s</a:t>
            </a:r>
            <a:r>
              <a:rPr lang="zh-CN" altLang="en-US" dirty="0" smtClean="0"/>
              <a:t>下先执行动作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，然后遵循</a:t>
            </a:r>
            <a:r>
              <a:rPr lang="zh-CN" altLang="en-US" dirty="0"/>
              <a:t>策略</a:t>
            </a:r>
            <a:r>
              <a:rPr lang="en-US" altLang="zh-CN" dirty="0"/>
              <a:t>π</a:t>
            </a:r>
            <a:r>
              <a:rPr lang="zh-CN" altLang="en-US" dirty="0"/>
              <a:t>能得到的收获</a:t>
            </a:r>
            <a:r>
              <a:rPr lang="zh-CN" altLang="en-US" dirty="0" smtClean="0"/>
              <a:t>的期望值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π</a:t>
            </a:r>
            <a:r>
              <a:rPr lang="en-US" altLang="zh-CN" dirty="0"/>
              <a:t>(</a:t>
            </a:r>
            <a:r>
              <a:rPr lang="en-US" altLang="zh-CN" dirty="0" smtClean="0"/>
              <a:t>s, a) = </a:t>
            </a:r>
            <a:r>
              <a:rPr lang="en-US" altLang="zh-CN" dirty="0"/>
              <a:t>E</a:t>
            </a:r>
            <a:r>
              <a:rPr lang="en-US" altLang="zh-CN" baseline="-25000" dirty="0"/>
              <a:t>π </a:t>
            </a:r>
            <a:r>
              <a:rPr lang="en-US" altLang="zh-CN" dirty="0"/>
              <a:t>[G</a:t>
            </a:r>
            <a:r>
              <a:rPr lang="en-US" altLang="zh-CN" baseline="-25000" dirty="0"/>
              <a:t>t</a:t>
            </a:r>
            <a:r>
              <a:rPr lang="en-US" altLang="zh-CN" dirty="0"/>
              <a:t> | S</a:t>
            </a:r>
            <a:r>
              <a:rPr lang="en-US" altLang="zh-CN" baseline="-25000" dirty="0"/>
              <a:t>t</a:t>
            </a:r>
            <a:r>
              <a:rPr lang="en-US" altLang="zh-CN" dirty="0"/>
              <a:t> = </a:t>
            </a:r>
            <a:r>
              <a:rPr lang="en-US" altLang="zh-CN" dirty="0" smtClean="0"/>
              <a:t>s, A</a:t>
            </a:r>
            <a:r>
              <a:rPr lang="en-US" altLang="zh-CN" baseline="-25000" dirty="0" smtClean="0"/>
              <a:t>t</a:t>
            </a:r>
            <a:r>
              <a:rPr lang="en-US" altLang="zh-CN" dirty="0" smtClean="0"/>
              <a:t> = a]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endParaRPr lang="en-US" altLang="zh-CN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53" y="5595486"/>
            <a:ext cx="5866946" cy="602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2" y="3449297"/>
            <a:ext cx="4323032" cy="4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1455" y="1641506"/>
            <a:ext cx="3257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Relation between v(s) and q(s, a)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61" y="2581386"/>
            <a:ext cx="3528329" cy="2646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283" y="2581386"/>
            <a:ext cx="3725114" cy="2809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796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1455" y="1559130"/>
            <a:ext cx="2995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Bellman Expectation Equation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71" y="1928462"/>
            <a:ext cx="4563257" cy="33655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19" y="5436486"/>
            <a:ext cx="1978382" cy="1105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59" y="5720886"/>
            <a:ext cx="130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Define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79" y="5384424"/>
            <a:ext cx="2513297" cy="4990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2418" y="6022428"/>
            <a:ext cx="211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direct solution: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915" y="6022428"/>
            <a:ext cx="2221498" cy="4012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0897" y="6583493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690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1455" y="1641506"/>
            <a:ext cx="2995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Bellman Expectation Equation</a:t>
            </a:r>
            <a:endParaRPr lang="en-US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85" y="2362804"/>
            <a:ext cx="5443917" cy="3489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291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70100"/>
            <a:ext cx="6540500" cy="271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8483" y="4931103"/>
            <a:ext cx="663027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强化学习定义：</a:t>
            </a:r>
            <a:endParaRPr lang="en-US" altLang="zh-CN" b="1" dirty="0" smtClean="0"/>
          </a:p>
          <a:p>
            <a:pPr algn="just">
              <a:lnSpc>
                <a:spcPct val="120000"/>
              </a:lnSpc>
            </a:pPr>
            <a:r>
              <a:rPr lang="zh-TW" altLang="en-US" sz="1600" dirty="0" smtClean="0"/>
              <a:t>强化学习是机器学习中的一个领域，强调如何基于环境而行动，以取得最大化的预期利益。其灵感来源于心理学中的行为主义理论，即有机体如何在环境给予的奖励或惩罚的刺激下，逐步形成对刺激的预期，产生能获得最大利益的习惯性行为。</a:t>
            </a:r>
            <a:r>
              <a:rPr lang="en-US" altLang="zh-TW" sz="1600" dirty="0" smtClean="0"/>
              <a:t>  </a:t>
            </a:r>
            <a:r>
              <a:rPr lang="zh-CN" altLang="en-US" sz="1600" dirty="0" smtClean="0"/>
              <a:t>－－－</a:t>
            </a:r>
            <a:r>
              <a:rPr lang="en-US" altLang="zh-CN" sz="1600" dirty="0" smtClean="0"/>
              <a:t>from wiki</a:t>
            </a:r>
          </a:p>
          <a:p>
            <a:pPr algn="just"/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02997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81095" y="1657872"/>
            <a:ext cx="290934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Optimal State-Value function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*</a:t>
            </a:r>
            <a:r>
              <a:rPr lang="en-US" altLang="zh-CN" dirty="0" smtClean="0"/>
              <a:t>(s) = max</a:t>
            </a:r>
            <a:r>
              <a:rPr lang="en-US" altLang="zh-CN" baseline="-25000" dirty="0"/>
              <a:t>π</a:t>
            </a:r>
            <a:r>
              <a:rPr lang="en-US" altLang="zh-CN" dirty="0" smtClean="0"/>
              <a:t> </a:t>
            </a:r>
            <a:r>
              <a:rPr lang="en-US" altLang="zh-CN" dirty="0"/>
              <a:t>V</a:t>
            </a:r>
            <a:r>
              <a:rPr lang="en-US" altLang="zh-CN" baseline="-25000" dirty="0"/>
              <a:t>π</a:t>
            </a:r>
            <a:r>
              <a:rPr lang="en-US" altLang="zh-CN" dirty="0"/>
              <a:t>(s)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4710487" y="1648031"/>
            <a:ext cx="4572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Optimal Action-Value </a:t>
            </a:r>
            <a:r>
              <a:rPr lang="en-US" altLang="zh-CN" dirty="0" smtClean="0"/>
              <a:t>function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en-US" altLang="zh-CN" dirty="0" smtClean="0"/>
              <a:t> </a:t>
            </a:r>
            <a:r>
              <a:rPr lang="en-US" altLang="zh-CN" dirty="0"/>
              <a:t>q</a:t>
            </a:r>
            <a:r>
              <a:rPr lang="en-US" altLang="zh-CN" baseline="-25000" dirty="0"/>
              <a:t>*</a:t>
            </a:r>
            <a:r>
              <a:rPr lang="en-US" altLang="zh-CN" dirty="0"/>
              <a:t>(s, a) = max</a:t>
            </a:r>
            <a:r>
              <a:rPr lang="en-US" altLang="zh-CN" baseline="-25000" dirty="0"/>
              <a:t>π</a:t>
            </a:r>
            <a:r>
              <a:rPr lang="en-US" altLang="zh-CN" dirty="0"/>
              <a:t> q</a:t>
            </a:r>
            <a:r>
              <a:rPr lang="en-US" altLang="zh-CN" baseline="-25000" dirty="0"/>
              <a:t>π</a:t>
            </a:r>
            <a:r>
              <a:rPr lang="en-US" altLang="zh-CN" dirty="0"/>
              <a:t>(s, a)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0" y="3118834"/>
            <a:ext cx="3131947" cy="23629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972" y="3135200"/>
            <a:ext cx="3286982" cy="24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1455" y="1641506"/>
            <a:ext cx="2874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Bellman Optimality Equation</a:t>
            </a:r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17" y="2455342"/>
            <a:ext cx="3477680" cy="2969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66" y="2579999"/>
            <a:ext cx="3807772" cy="2844803"/>
          </a:xfrm>
          <a:prstGeom prst="rect">
            <a:avLst/>
          </a:prstGeom>
        </p:spPr>
      </p:pic>
      <p:sp>
        <p:nvSpPr>
          <p:cNvPr id="5" name="Connector 4"/>
          <p:cNvSpPr/>
          <p:nvPr/>
        </p:nvSpPr>
        <p:spPr>
          <a:xfrm>
            <a:off x="4671356" y="4511316"/>
            <a:ext cx="3960882" cy="109230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87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强化学习数学模型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1455" y="1641506"/>
            <a:ext cx="23187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Define policy ordering: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Optimal Policy: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78" y="1641506"/>
            <a:ext cx="3284523" cy="446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472" y="2564836"/>
            <a:ext cx="6151136" cy="2438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14" y="5337369"/>
            <a:ext cx="4091956" cy="8790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8426" y="5563820"/>
            <a:ext cx="3120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How to get the Optimal </a:t>
            </a:r>
            <a:r>
              <a:rPr lang="en-US" altLang="zh-CN" b="1" dirty="0">
                <a:solidFill>
                  <a:srgbClr val="FF0000"/>
                </a:solidFill>
              </a:rPr>
              <a:t>Policy:</a:t>
            </a:r>
          </a:p>
        </p:txBody>
      </p:sp>
    </p:spTree>
    <p:extLst>
      <p:ext uri="{BB962C8B-B14F-4D97-AF65-F5344CB8AC3E}">
        <p14:creationId xmlns:p14="http://schemas.microsoft.com/office/powerpoint/2010/main" val="589752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强化学习算法综述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4189" y="1553469"/>
            <a:ext cx="6519734" cy="5055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MDP Problems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MDP Planning: </a:t>
            </a:r>
            <a:r>
              <a:rPr lang="zh-CN" altLang="en-US" dirty="0" smtClean="0"/>
              <a:t>已知模型，找到最优策略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MDP Learning: </a:t>
            </a:r>
            <a:r>
              <a:rPr lang="zh-CN" altLang="en-US" dirty="0" smtClean="0"/>
              <a:t>未知模型，理解环境，尝试找到最优策略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RL Algorithms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Value Based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Policy Based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Actor-Critic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RL Algorithms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State and Action space is discrete and small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/>
              <a:t>State and Action space is </a:t>
            </a:r>
            <a:r>
              <a:rPr lang="en-US" altLang="zh-CN" dirty="0" smtClean="0"/>
              <a:t>large: function approximation, Deep 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01" y="2861701"/>
            <a:ext cx="3556462" cy="3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48543" y="1855742"/>
            <a:ext cx="8148384" cy="2562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给定模型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策略评估</a:t>
            </a:r>
            <a:r>
              <a:rPr lang="en-US" altLang="zh-CN" dirty="0" smtClean="0"/>
              <a:t>: </a:t>
            </a:r>
            <a:r>
              <a:rPr lang="zh-CN" altLang="en-US" dirty="0" smtClean="0"/>
              <a:t>给定策略</a:t>
            </a:r>
            <a:r>
              <a:rPr lang="en-US" altLang="zh-CN" dirty="0"/>
              <a:t>π</a:t>
            </a:r>
            <a:r>
              <a:rPr lang="zh-CN" altLang="en-US" dirty="0" smtClean="0"/>
              <a:t>，计算累计回报期望值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（求解</a:t>
            </a:r>
            <a:r>
              <a:rPr lang="en-US" altLang="zh-CN" dirty="0" smtClean="0"/>
              <a:t>Bellman Expectation Eq. 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寻找最优策略</a:t>
            </a:r>
            <a:r>
              <a:rPr lang="en-US" altLang="zh-CN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ym typeface="Wingdings"/>
              </a:rPr>
              <a:t>极大化从任何状态开始的累计回报期望值</a:t>
            </a:r>
            <a:endParaRPr lang="en-US" altLang="zh-CN" dirty="0" smtClean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46" y="2987531"/>
            <a:ext cx="2513297" cy="499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940" y="4005994"/>
            <a:ext cx="2491471" cy="4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2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6377" y="1695892"/>
            <a:ext cx="5480988" cy="33932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策略评估</a:t>
            </a:r>
            <a:r>
              <a:rPr lang="en-US" altLang="zh-CN" dirty="0" smtClean="0"/>
              <a:t> 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直接求解求解矩阵方程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迭代求解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不动点迭代</a:t>
            </a:r>
            <a:r>
              <a:rPr lang="en-US" altLang="zh-CN" dirty="0" smtClean="0"/>
              <a:t>, fixed-point iteration</a:t>
            </a:r>
            <a:r>
              <a:rPr lang="en-US" altLang="zh-CN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Synchronous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Asynchronous 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Why Converge? (Contraction Mapping Theorem)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78" y="2590890"/>
            <a:ext cx="2221498" cy="401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07" y="1722535"/>
            <a:ext cx="2513297" cy="499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0" y="4847320"/>
            <a:ext cx="5043235" cy="8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9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455" y="1687023"/>
            <a:ext cx="6006773" cy="5055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寻找最优策略方法</a:t>
            </a:r>
            <a:r>
              <a:rPr lang="en-US" altLang="zh-CN" dirty="0" smtClean="0"/>
              <a:t>I (</a:t>
            </a:r>
            <a:r>
              <a:rPr lang="zh-CN" altLang="en-US" dirty="0" smtClean="0"/>
              <a:t>动态规划</a:t>
            </a:r>
            <a:r>
              <a:rPr lang="en-US" altLang="zh-CN" dirty="0" smtClean="0"/>
              <a:t>DP</a:t>
            </a:r>
            <a:r>
              <a:rPr lang="zh-CN" altLang="en-US" dirty="0" smtClean="0"/>
              <a:t>／值迭代</a:t>
            </a:r>
            <a:r>
              <a:rPr lang="en-US" altLang="zh-CN" dirty="0" smtClean="0"/>
              <a:t>)</a:t>
            </a:r>
            <a:r>
              <a:rPr lang="en-US" altLang="zh-CN" dirty="0" smtClean="0"/>
              <a:t>:</a:t>
            </a:r>
          </a:p>
          <a:p>
            <a:pPr lvl="1">
              <a:lnSpc>
                <a:spcPct val="150000"/>
              </a:lnSpc>
            </a:pPr>
            <a:endParaRPr lang="en-US" altLang="zh-CN" dirty="0" smtClean="0"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sym typeface="Wingdings"/>
              </a:rPr>
              <a:t>求解</a:t>
            </a:r>
            <a:r>
              <a:rPr lang="en-US" altLang="zh-CN" dirty="0" smtClean="0">
                <a:sym typeface="Wingdings"/>
              </a:rPr>
              <a:t>Bellman </a:t>
            </a:r>
            <a:r>
              <a:rPr lang="en-US" altLang="zh-CN" dirty="0"/>
              <a:t>Optimality </a:t>
            </a:r>
            <a:r>
              <a:rPr lang="en-US" altLang="zh-CN" dirty="0" smtClean="0"/>
              <a:t>Equation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No Explicit policy involved.  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sym typeface="Wingdings"/>
              </a:rPr>
              <a:t>得到最优策略</a:t>
            </a:r>
            <a:r>
              <a:rPr lang="zh-CN" altLang="en-US" dirty="0" smtClean="0">
                <a:sym typeface="Wingdings"/>
              </a:rPr>
              <a:t>：</a:t>
            </a:r>
            <a:endParaRPr lang="en-US" altLang="zh-CN" dirty="0" smtClean="0"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endParaRPr lang="en-US" altLang="zh-CN" dirty="0">
              <a:sym typeface="Wingdings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sym typeface="Wingdings"/>
              </a:rPr>
              <a:t>动态规划：</a:t>
            </a:r>
            <a:endParaRPr lang="en-US" altLang="zh-CN" dirty="0" smtClean="0">
              <a:sym typeface="Wingdings"/>
            </a:endParaRP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sym typeface="Wingdings"/>
              </a:rPr>
              <a:t>最优子结构：优化问题可以分解为子优化问题</a:t>
            </a:r>
            <a:endParaRPr lang="en-US" altLang="zh-CN" dirty="0" smtClean="0">
              <a:sym typeface="Wingdings"/>
            </a:endParaRPr>
          </a:p>
          <a:p>
            <a:pPr marL="1200150" lvl="2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>
                <a:sym typeface="Wingdings"/>
              </a:rPr>
              <a:t>子问题重叠：子优化问题的解可以重复使用</a:t>
            </a:r>
            <a:endParaRPr lang="en-US" altLang="zh-CN" dirty="0" smtClean="0">
              <a:sym typeface="Wingdings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sym typeface="Wingding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15" y="4000572"/>
            <a:ext cx="4091956" cy="879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45" y="2516917"/>
            <a:ext cx="4148900" cy="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1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455" y="1687023"/>
            <a:ext cx="4451346" cy="4224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寻找最优策略方法</a:t>
            </a:r>
            <a:r>
              <a:rPr lang="en-US" altLang="zh-CN" dirty="0" smtClean="0"/>
              <a:t>I (</a:t>
            </a:r>
            <a:r>
              <a:rPr lang="zh-CN" altLang="en-US" dirty="0" smtClean="0"/>
              <a:t>动态规划</a:t>
            </a:r>
            <a:r>
              <a:rPr lang="en-US" altLang="zh-CN" dirty="0" smtClean="0"/>
              <a:t>DP</a:t>
            </a:r>
            <a:r>
              <a:rPr lang="zh-CN" altLang="en-US" dirty="0" smtClean="0"/>
              <a:t>／值迭代</a:t>
            </a:r>
            <a:r>
              <a:rPr lang="en-US" altLang="zh-CN" dirty="0" smtClean="0"/>
              <a:t>):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Upon convergence, use 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>
              <a:sym typeface="Wingdings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85" y="2567527"/>
            <a:ext cx="8220386" cy="1940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91" y="4670525"/>
            <a:ext cx="4663992" cy="4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8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455" y="1687023"/>
            <a:ext cx="4506362" cy="2146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寻找最优策略方法</a:t>
            </a:r>
            <a:r>
              <a:rPr lang="en-US" altLang="zh-CN" dirty="0" smtClean="0"/>
              <a:t>II (</a:t>
            </a:r>
            <a:r>
              <a:rPr lang="zh-CN" altLang="en-US" dirty="0" smtClean="0"/>
              <a:t>策略迭代</a:t>
            </a:r>
            <a:r>
              <a:rPr lang="en-US" altLang="zh-CN" dirty="0" smtClean="0"/>
              <a:t>):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给定</a:t>
            </a:r>
            <a:r>
              <a:rPr lang="zh-CN" altLang="en-US" dirty="0" smtClean="0"/>
              <a:t>策略</a:t>
            </a:r>
            <a:r>
              <a:rPr lang="en-US" altLang="zh-CN" dirty="0" smtClean="0"/>
              <a:t>π, </a:t>
            </a:r>
            <a:r>
              <a:rPr lang="zh-CN" altLang="en-US" dirty="0" smtClean="0"/>
              <a:t>评估策略得到</a:t>
            </a:r>
            <a:r>
              <a:rPr lang="en-US" altLang="zh-CN" dirty="0" smtClean="0"/>
              <a:t>V</a:t>
            </a:r>
            <a:r>
              <a:rPr lang="en-US" altLang="zh-CN" baseline="-25000" dirty="0" smtClean="0"/>
              <a:t>π</a:t>
            </a:r>
            <a:r>
              <a:rPr lang="en-US" altLang="zh-CN" dirty="0" smtClean="0"/>
              <a:t>(s)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改进策略：</a:t>
            </a:r>
            <a:r>
              <a:rPr lang="en-US" altLang="zh-CN" dirty="0" smtClean="0"/>
              <a:t>π’ = greedy(V</a:t>
            </a:r>
            <a:r>
              <a:rPr lang="en-US" altLang="zh-CN" baseline="-25000" dirty="0" smtClean="0"/>
              <a:t>π</a:t>
            </a:r>
            <a:r>
              <a:rPr lang="en-US" altLang="zh-CN" dirty="0" smtClean="0"/>
              <a:t>)   =&gt;  π’ ≥ </a:t>
            </a:r>
            <a:r>
              <a:rPr lang="en-US" altLang="zh-CN" dirty="0"/>
              <a:t>π</a:t>
            </a:r>
            <a:r>
              <a:rPr lang="en-US" altLang="zh-CN" dirty="0" smtClean="0"/>
              <a:t>  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endParaRPr lang="en-US" altLang="zh-CN" dirty="0" smtClean="0">
              <a:sym typeface="Wingdings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sym typeface="Wingding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88" y="2255658"/>
            <a:ext cx="2909610" cy="4105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7" y="3536969"/>
            <a:ext cx="3853710" cy="22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26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455" y="1687023"/>
            <a:ext cx="3324911" cy="13157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寻找最优策略方法</a:t>
            </a:r>
            <a:r>
              <a:rPr lang="en-US" altLang="zh-CN" dirty="0"/>
              <a:t>II (</a:t>
            </a:r>
            <a:r>
              <a:rPr lang="zh-CN" altLang="en-US" dirty="0"/>
              <a:t>策略迭代</a:t>
            </a:r>
            <a:r>
              <a:rPr lang="en-US" altLang="zh-CN" dirty="0"/>
              <a:t>):</a:t>
            </a:r>
          </a:p>
          <a:p>
            <a:pPr lvl="1">
              <a:lnSpc>
                <a:spcPct val="150000"/>
              </a:lnSpc>
            </a:pPr>
            <a:endParaRPr lang="en-US" altLang="zh-CN" dirty="0" smtClean="0">
              <a:sym typeface="Wingdings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3" y="2360691"/>
            <a:ext cx="7394462" cy="24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0" y="1739687"/>
            <a:ext cx="5330052" cy="43475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90897" y="6428828"/>
            <a:ext cx="285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-- From David Silver RL Lecture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638307" y="2494044"/>
            <a:ext cx="3505693" cy="261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 smtClean="0"/>
              <a:t>RL Origins</a:t>
            </a:r>
            <a:r>
              <a:rPr lang="zh-CN" altLang="en-US" sz="2200" b="1" dirty="0" smtClean="0"/>
              <a:t>：</a:t>
            </a:r>
            <a:endParaRPr lang="en-US" altLang="zh-CN" sz="2200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Artificial Intelligence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Control Theory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Operation Research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Cognitive Science &amp; Psychology</a:t>
            </a:r>
          </a:p>
          <a:p>
            <a:pPr marL="285750" indent="-285750" algn="just">
              <a:lnSpc>
                <a:spcPct val="150000"/>
              </a:lnSpc>
              <a:buFont typeface="Wingdings" charset="2"/>
              <a:buChar char="Ø"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526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en-US" altLang="zh-CN" sz="3600" dirty="0" smtClean="0"/>
              <a:t>MDP Planning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9856" y="1662487"/>
            <a:ext cx="224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MDP Planning </a:t>
            </a:r>
            <a:r>
              <a:rPr lang="zh-CN" altLang="en-US" dirty="0" smtClean="0"/>
              <a:t>总结：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92310"/>
              </p:ext>
            </p:extLst>
          </p:nvPr>
        </p:nvGraphicFramePr>
        <p:xfrm>
          <a:off x="405005" y="2142966"/>
          <a:ext cx="7448850" cy="166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950"/>
                <a:gridCol w="2482950"/>
                <a:gridCol w="24829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Problem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Equation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策略评估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Bellman Expectation Eq.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Iterative Policy Evaluation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寻找最优策略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Bellman</a:t>
                      </a:r>
                      <a:r>
                        <a:rPr lang="en-US" sz="1500" baseline="0" dirty="0" smtClean="0"/>
                        <a:t> Expectation Eq. + Greedy Policy Improvement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Policy Iteration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 smtClean="0"/>
                        <a:t>寻找最优策略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Bellman Optimality Eq.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Value Iteration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093" y="4049528"/>
            <a:ext cx="6263253" cy="24098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Value Iteration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/>
              <a:t>For each iteration, O(|A||S|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/>
              <a:t>Iteration numbers, Poly(|A|, |S|, 1/(1-γ)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Policy Iteration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For each iteration, O(|S|</a:t>
            </a:r>
            <a:r>
              <a:rPr lang="en-US" baseline="30000" dirty="0" smtClean="0"/>
              <a:t>3</a:t>
            </a:r>
            <a:r>
              <a:rPr lang="en-US" dirty="0" smtClean="0"/>
              <a:t> + |A||S|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1200150" lvl="2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|S|</a:t>
            </a:r>
            <a:r>
              <a:rPr lang="en-US" baseline="30000" dirty="0" smtClean="0"/>
              <a:t>3</a:t>
            </a:r>
            <a:r>
              <a:rPr lang="en-US" dirty="0" smtClean="0"/>
              <a:t> for policy evaluation, |A||S|</a:t>
            </a:r>
            <a:r>
              <a:rPr lang="en-US" baseline="30000" dirty="0" smtClean="0"/>
              <a:t>2</a:t>
            </a:r>
            <a:r>
              <a:rPr lang="en-US" dirty="0" smtClean="0"/>
              <a:t> for improvement</a:t>
            </a:r>
          </a:p>
          <a:p>
            <a:pPr marL="742950" lvl="1" indent="-285750">
              <a:lnSpc>
                <a:spcPct val="120000"/>
              </a:lnSpc>
              <a:buFont typeface="Wingdings" charset="2"/>
              <a:buChar char="Ø"/>
            </a:pPr>
            <a:r>
              <a:rPr lang="en-US" dirty="0" smtClean="0"/>
              <a:t>Iteration numbers: unknown, but faster in practice.</a:t>
            </a:r>
          </a:p>
        </p:txBody>
      </p:sp>
    </p:spTree>
    <p:extLst>
      <p:ext uri="{BB962C8B-B14F-4D97-AF65-F5344CB8AC3E}">
        <p14:creationId xmlns:p14="http://schemas.microsoft.com/office/powerpoint/2010/main" val="1798510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34" y="624653"/>
            <a:ext cx="7772400" cy="1470025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3600" dirty="0" smtClean="0"/>
              <a:t>强化学习</a:t>
            </a:r>
            <a:r>
              <a:rPr lang="zh-CN" altLang="en-US" sz="3600" dirty="0" smtClean="0"/>
              <a:t>第</a:t>
            </a:r>
            <a:r>
              <a:rPr lang="en-US" altLang="zh-CN" sz="3600" dirty="0" smtClean="0"/>
              <a:t>II</a:t>
            </a:r>
            <a:r>
              <a:rPr lang="zh-CN" altLang="en-US" sz="3600" dirty="0" smtClean="0"/>
              <a:t>课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 smtClean="0"/>
              <a:t>Reinforcement  </a:t>
            </a:r>
            <a:r>
              <a:rPr lang="en-US" altLang="zh-CN" sz="3600" dirty="0" smtClean="0"/>
              <a:t>Learning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7338" y="3039502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Thanks and Questions!!!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39" y="2277239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33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576551" y="1967087"/>
            <a:ext cx="5670331" cy="3028941"/>
            <a:chOff x="1576551" y="1967087"/>
            <a:chExt cx="5670331" cy="3028941"/>
          </a:xfrm>
        </p:grpSpPr>
        <p:grpSp>
          <p:nvGrpSpPr>
            <p:cNvPr id="42" name="Group 41"/>
            <p:cNvGrpSpPr/>
            <p:nvPr/>
          </p:nvGrpSpPr>
          <p:grpSpPr>
            <a:xfrm>
              <a:off x="1576551" y="1983088"/>
              <a:ext cx="5670331" cy="2996940"/>
              <a:chOff x="709448" y="2631973"/>
              <a:chExt cx="5670331" cy="299694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09448" y="4142828"/>
                <a:ext cx="1033518" cy="50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>
                <a:stCxn id="5" idx="6"/>
              </p:cNvCxnSpPr>
              <p:nvPr/>
            </p:nvCxnSpPr>
            <p:spPr>
              <a:xfrm>
                <a:off x="1742966" y="4396828"/>
                <a:ext cx="3154856" cy="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426138" y="3074284"/>
                <a:ext cx="8760" cy="241887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2426138" y="3074284"/>
                <a:ext cx="2457589" cy="1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426138" y="5484395"/>
                <a:ext cx="1164896" cy="724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878474" y="2785249"/>
                <a:ext cx="0" cy="525517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897822" y="4142828"/>
                <a:ext cx="0" cy="508000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3135587" y="5304844"/>
                <a:ext cx="1298171" cy="32406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135587" y="4226034"/>
                <a:ext cx="1298171" cy="324069"/>
              </a:xfrm>
              <a:prstGeom prst="rect">
                <a:avLst/>
              </a:prstGeom>
              <a:solidFill>
                <a:srgbClr val="008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135587" y="2903490"/>
                <a:ext cx="1298171" cy="3240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4897822" y="4155091"/>
                <a:ext cx="653392" cy="1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4883727" y="4650828"/>
                <a:ext cx="667487" cy="8051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4878474" y="2801016"/>
                <a:ext cx="653392" cy="1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4869715" y="3319524"/>
                <a:ext cx="653392" cy="1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5346261" y="2631973"/>
                <a:ext cx="1033518" cy="3240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46261" y="3157489"/>
                <a:ext cx="1033518" cy="3240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346261" y="3980793"/>
                <a:ext cx="1033518" cy="324069"/>
              </a:xfrm>
              <a:prstGeom prst="rect">
                <a:avLst/>
              </a:prstGeom>
              <a:solidFill>
                <a:srgbClr val="008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346261" y="4496844"/>
                <a:ext cx="1033518" cy="324069"/>
              </a:xfrm>
              <a:prstGeom prst="rect">
                <a:avLst/>
              </a:prstGeom>
              <a:solidFill>
                <a:srgbClr val="008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611587" y="356266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机器学习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37726" y="2240120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有监督学习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37726" y="3562664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无监督学习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0280" y="465747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强化学习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90210" y="196708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分类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18317" y="249411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回归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18317" y="332466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聚类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418317" y="383266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降维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78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00083" y="1685814"/>
            <a:ext cx="5314275" cy="4639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有监督学习：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Labeled</a:t>
            </a:r>
            <a:r>
              <a:rPr lang="zh-CN" altLang="en-US" dirty="0" smtClean="0"/>
              <a:t>数据，直接反馈</a:t>
            </a:r>
            <a:r>
              <a:rPr lang="zh-CN" altLang="zh-CN" dirty="0" smtClean="0"/>
              <a:t>，</a:t>
            </a:r>
            <a:r>
              <a:rPr lang="zh-CN" altLang="en-US" dirty="0" smtClean="0"/>
              <a:t>预测未知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无监督学习：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Unlabeled</a:t>
            </a:r>
            <a:r>
              <a:rPr lang="zh-CN" altLang="en-US" dirty="0" smtClean="0"/>
              <a:t>数据，无反馈，寻找数据隐藏结构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强化学习特点：</a:t>
            </a:r>
            <a:endParaRPr lang="en-US" altLang="zh-CN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无监督数据，只有奖励信号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奖励信号不一定实时，大部分情况奖励信号滞后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研究的非</a:t>
            </a:r>
            <a:r>
              <a:rPr lang="en-US" altLang="zh-CN" dirty="0" smtClean="0"/>
              <a:t>i.i.d</a:t>
            </a:r>
            <a:r>
              <a:rPr lang="zh-CN" altLang="en-US" dirty="0" smtClean="0"/>
              <a:t>数据，时间序列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 smtClean="0"/>
              <a:t>当前的行为影响后续数据分布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6634035" y="27884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死记硬背！！！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79864" y="50988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逻辑推理！！！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62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455" y="1656282"/>
            <a:ext cx="6647974" cy="493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强化学习发展历史</a:t>
            </a:r>
            <a:r>
              <a:rPr lang="en-US" altLang="zh-CN" dirty="0" smtClean="0"/>
              <a:t> milestones:</a:t>
            </a:r>
          </a:p>
          <a:p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Bellman: </a:t>
            </a:r>
            <a:r>
              <a:rPr lang="en-US" dirty="0"/>
              <a:t>D</a:t>
            </a:r>
            <a:r>
              <a:rPr lang="en-US" dirty="0" smtClean="0"/>
              <a:t>ynamic Programming (1956).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Sutton: TD Algorithm (1988).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Watkins: Q-Learning (1992).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Rummery: SARAS Algorithm (1994).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…..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Kocsis:  Upper Confidence Bound Monte Carlo Tree Search (2006).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Silver:  Deterministic Policy Gradient (2014).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….. Deep Reinforcement Learning.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smtClean="0"/>
              <a:t>Maybe Artificial General Intelligence (2030), by Richard Sutton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17" y="1531935"/>
            <a:ext cx="1686035" cy="1686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0348" y="3274989"/>
            <a:ext cx="168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Prof . Richard Sutton</a:t>
            </a:r>
          </a:p>
          <a:p>
            <a:r>
              <a:rPr lang="en-US" altLang="zh-CN" sz="1400" dirty="0" smtClean="0"/>
              <a:t>@ Univ. Alberta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44" y="4063999"/>
            <a:ext cx="1495008" cy="19998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54946" y="6167874"/>
            <a:ext cx="1827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Dr . David Silver</a:t>
            </a:r>
          </a:p>
          <a:p>
            <a:r>
              <a:rPr lang="en-US" altLang="zh-CN" dirty="0" smtClean="0"/>
              <a:t>@ Deep mind</a:t>
            </a:r>
          </a:p>
        </p:txBody>
      </p:sp>
    </p:spTree>
    <p:extLst>
      <p:ext uri="{BB962C8B-B14F-4D97-AF65-F5344CB8AC3E}">
        <p14:creationId xmlns:p14="http://schemas.microsoft.com/office/powerpoint/2010/main" val="7916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9425" y="1829392"/>
            <a:ext cx="46987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棋类游戏：</a:t>
            </a:r>
            <a:r>
              <a:rPr lang="en-US" altLang="zh-CN" dirty="0" smtClean="0"/>
              <a:t>Alpha Go</a:t>
            </a:r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Atari</a:t>
            </a:r>
            <a:r>
              <a:rPr lang="zh-CN" altLang="en-US" dirty="0" smtClean="0"/>
              <a:t>游戏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机器人控制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自动驾驶直升机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en-US" altLang="zh-CN" u="sng" dirty="0" smtClean="0"/>
              <a:t>http</a:t>
            </a:r>
            <a:r>
              <a:rPr lang="en-US" altLang="zh-CN" u="sng" dirty="0"/>
              <a:t>://heli.stanford.edu</a:t>
            </a:r>
            <a:r>
              <a:rPr lang="en-US" altLang="zh-CN" u="sng" dirty="0" smtClean="0"/>
              <a:t>/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自动驾驶</a:t>
            </a:r>
            <a:endParaRPr lang="en-US" altLang="zh-CN" dirty="0" smtClean="0"/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/>
              <a:t>自动交易</a:t>
            </a:r>
            <a:r>
              <a:rPr lang="en-US" altLang="zh-CN" dirty="0" smtClean="0"/>
              <a:t> 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/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/>
              <a:t>etc..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7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455" y="81619"/>
            <a:ext cx="7772400" cy="147002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</a:pPr>
            <a:r>
              <a:rPr lang="zh-CN" altLang="en-US" sz="3600" dirty="0" smtClean="0"/>
              <a:t>强化学习简介与应用</a:t>
            </a:r>
            <a:endParaRPr lang="en-US" altLang="zh-CN" sz="3600" dirty="0" smtClean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759" y="1507846"/>
            <a:ext cx="913526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61640" y="1711991"/>
            <a:ext cx="12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Flappy Bird</a:t>
            </a:r>
            <a:endParaRPr lang="en-US" dirty="0"/>
          </a:p>
        </p:txBody>
      </p:sp>
      <p:pic>
        <p:nvPicPr>
          <p:cNvPr id="4" name="Flappy_Bird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455" y="2081323"/>
            <a:ext cx="3582508" cy="47766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1966" y="1711991"/>
            <a:ext cx="1109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Ping Pong</a:t>
            </a:r>
            <a:endParaRPr lang="en-US" dirty="0"/>
          </a:p>
        </p:txBody>
      </p:sp>
      <p:pic>
        <p:nvPicPr>
          <p:cNvPr id="5" name="pingpong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8000" y="3134524"/>
            <a:ext cx="2032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1475</TotalTime>
  <Words>1280</Words>
  <Application>Microsoft Macintosh PowerPoint</Application>
  <PresentationFormat>On-screen Show (4:3)</PresentationFormat>
  <Paragraphs>302</Paragraphs>
  <Slides>41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强化学习第I课 Reinforcement  Learning</vt:lpstr>
      <vt:lpstr>Outline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强化学习简介与应用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强化学习数学模型</vt:lpstr>
      <vt:lpstr>强化学习算法综述</vt:lpstr>
      <vt:lpstr>MDP Planning</vt:lpstr>
      <vt:lpstr>MDP Planning</vt:lpstr>
      <vt:lpstr>MDP Planning</vt:lpstr>
      <vt:lpstr>MDP Planning</vt:lpstr>
      <vt:lpstr>MDP Planning</vt:lpstr>
      <vt:lpstr>MDP Planning</vt:lpstr>
      <vt:lpstr>MDP Planning</vt:lpstr>
      <vt:lpstr>强化学习第II课 Reinforcement  Learning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强化学习 Reinforcement  Learning</dc:title>
  <dc:creator>Mingge Deng</dc:creator>
  <cp:lastModifiedBy>Mingge Deng</cp:lastModifiedBy>
  <cp:revision>59</cp:revision>
  <dcterms:created xsi:type="dcterms:W3CDTF">2017-09-18T07:08:10Z</dcterms:created>
  <dcterms:modified xsi:type="dcterms:W3CDTF">2017-09-23T04:11:52Z</dcterms:modified>
</cp:coreProperties>
</file>